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6" r:id="rId2"/>
    <p:sldId id="312" r:id="rId3"/>
    <p:sldId id="314" r:id="rId4"/>
    <p:sldId id="337" r:id="rId5"/>
    <p:sldId id="329" r:id="rId6"/>
    <p:sldId id="332" r:id="rId7"/>
    <p:sldId id="315" r:id="rId8"/>
    <p:sldId id="318" r:id="rId9"/>
    <p:sldId id="341" r:id="rId10"/>
    <p:sldId id="316" r:id="rId11"/>
    <p:sldId id="338" r:id="rId12"/>
    <p:sldId id="339" r:id="rId13"/>
    <p:sldId id="334" r:id="rId14"/>
    <p:sldId id="335" r:id="rId15"/>
    <p:sldId id="317" r:id="rId16"/>
    <p:sldId id="336" r:id="rId17"/>
    <p:sldId id="340" r:id="rId18"/>
    <p:sldId id="319" r:id="rId19"/>
    <p:sldId id="320" r:id="rId20"/>
    <p:sldId id="321" r:id="rId21"/>
    <p:sldId id="322" r:id="rId22"/>
    <p:sldId id="324" r:id="rId23"/>
    <p:sldId id="325" r:id="rId24"/>
    <p:sldId id="326" r:id="rId25"/>
    <p:sldId id="32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DEA"/>
    <a:srgbClr val="009B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884" autoAdjust="0"/>
    <p:restoredTop sz="92880" autoAdjust="0"/>
  </p:normalViewPr>
  <p:slideViewPr>
    <p:cSldViewPr snapToGrid="0">
      <p:cViewPr varScale="1">
        <p:scale>
          <a:sx n="77" d="100"/>
          <a:sy n="77" d="100"/>
        </p:scale>
        <p:origin x="120" y="348"/>
      </p:cViewPr>
      <p:guideLst/>
    </p:cSldViewPr>
  </p:slideViewPr>
  <p:outlineViewPr>
    <p:cViewPr>
      <p:scale>
        <a:sx n="33" d="100"/>
        <a:sy n="33" d="100"/>
      </p:scale>
      <p:origin x="0" y="-1311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1623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BB2A55-6EC3-4A86-8BAE-60DD07C02E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67A30-F484-40E9-8513-396D4F1A00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987E0-3AFD-4497-BB3F-05EE07AAB57C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B06B-B282-4A3D-950C-712DC821D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C2622-B0E4-4C7F-B70A-A49BA6782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68FFB-A3F4-45D8-A416-C7EC9FBBF3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934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4B63C-6B74-4BB1-9E02-6CC7FC356844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7F4BC-DD15-485D-9960-17DB2F3BC5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3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 of material for slides: PMBOK 6e, Chapter 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CAB73-7126-48BD-BA45-5D2F1103C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8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1631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Source: PMBOK 6e: p. 373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551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18787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PMBOK 6e pg. 522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081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r>
              <a:rPr lang="en-CA" dirty="0"/>
              <a:t>http://wiki.godvillegame.com/images/thumb/9/93/Who_what.jpg/300px-Who_what.jpg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6543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Plan examples: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https://nationalgriefawarenessday.com/wp-content/uploads/2018/01/project-communication-plan-pcplan.jpg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https://s3.studylib.net/store/data/007572794_2-5437f9c918fe915ea823001455f0d31d.png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http://www.helmettown.com/cdn/1/1995/107/project-communication-plan-template_105128.png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https://4.bp.blogspot.com/-zv4SYpkDwvE/XAoMe5reBNI/AAAAAAAABl8/pexFdhibrYkmTd5gnO24om2oqPXY74SHQCLcBGAs/s640/Communication-Plan-Matrix.png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857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659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Source: PMBOK 6e, p. 360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57211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https://oppmi.com/myoppm/_js/tinymce/jscripts/tiny_mce/plugins/advimage/_js/ImageManager/UserImages/Inputs_Outputs.png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5473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https://oppmi.com/myoppm/_js/tinymce/jscripts/tiny_mce/plugins/advimage/_js/ImageManager/UserImages/Inputs_Outputs.png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347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PMBOK 6e, p. 360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29439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https://oppmi.com/myoppm/_js/tinymce/jscripts/tiny_mce/plugins/advimage/_js/ImageManager/UserImages/Inputs_Outputs.png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257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Source: PMBOK 6e, p. 360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2654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http://www.bibleandbusiness.com/wp-content/uploads/2014/02/Input-Output.jpg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0980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http://www.bibleandbusiness.com/wp-content/uploads/2014/02/Input-Output.jpg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54513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http://www.bibleandbusiness.com/wp-content/uploads/2014/02/Input-Output.jpg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2746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https://en.unesco.org/youth/toptips/user/pages/images/phases/phase_communication-jumbo.png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087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https://caknowledge.com/wp-content/uploads/2017/05/Difference-Between-Formal-and-Informal-Communication.jpg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397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https://thumbs.dreamstime.com/z/teacher-pointing-19912479.jpg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3752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PMBOK 6e, p. 360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1893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  <a:p>
            <a:r>
              <a:rPr lang="en-CA" dirty="0"/>
              <a:t>(Note: For PMI’s CAPM/PMP exams, you will have to memorize every ITTO for every process. For this course, focus on the blue text when studying ITTOs.)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328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https://i.pinimg.com/736x/0b/ea/72/0bea72e03a4e45f7bb008530d22b2f1c--partner-templates.jpg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582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Image: https://thumbs.dreamstime.com/z/input-process-output-26459409.jpg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7249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2043585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5280" b="1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1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AFB9AF-E1F8-4413-8666-C9FEB862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28ED03-3059-4044-9CB1-E7BAA3C1B41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AD3B01-8DBC-4A9E-B9C4-9ADC59F4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EA6609B-1B03-4AEE-9EC0-19B2189B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55DC-78C5-4D29-85CC-D10B05507D3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5F22DA-0F0F-453B-AD1A-6517C3D1B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A86ED-2F62-4E24-86C4-A71AA038615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9D92DA2-51E1-4991-9026-55D5C65B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B2BB51-8AA5-4A75-AE81-71168FB5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F0791-E0E5-4413-8715-5B38EA031DF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10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353434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376997"/>
            <a:ext cx="10514012" cy="1501826"/>
          </a:xfrm>
        </p:spPr>
        <p:txBody>
          <a:bodyPr anchor="ctr"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596238-9388-4521-A70B-3CD91A0E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A9F9A-6FE4-4B56-AD9B-A4AD1F159B30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B6BB7E-D520-4942-B5DD-09B085C0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78E795-9F2C-4DE7-8643-D51998E1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69D33-53BF-4C8D-B3D8-AADB9EFD817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4E1DBCA5-EE78-42EF-BDFA-1B334555D9FE}"/>
              </a:ext>
            </a:extLst>
          </p:cNvPr>
          <p:cNvSpPr txBox="1"/>
          <p:nvPr/>
        </p:nvSpPr>
        <p:spPr>
          <a:xfrm>
            <a:off x="1111251" y="786766"/>
            <a:ext cx="609600" cy="584834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E58C9D4-74D7-468B-B7A2-A84C79B9410B}"/>
              </a:ext>
            </a:extLst>
          </p:cNvPr>
          <p:cNvSpPr txBox="1"/>
          <p:nvPr/>
        </p:nvSpPr>
        <p:spPr>
          <a:xfrm>
            <a:off x="10437284" y="2743200"/>
            <a:ext cx="609600" cy="584836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6"/>
            <a:ext cx="9302752" cy="299290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>
            <a:normAutofit/>
          </a:bodyPr>
          <a:lstStyle>
            <a:lvl1pPr marL="0" indent="0" algn="r">
              <a:buNone/>
              <a:defRPr sz="1260" i="1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99976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783817DF-98D1-4BB2-AB4F-98D9B42A8EB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18A4-7E0C-4FFA-B3E3-E11550B83BF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8354796-8269-4ABE-9D50-CDC3A67C8D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C223824-3DD5-405C-AF0A-43586F8ABA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BEE1-B511-42F9-A516-867CD04084C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871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32671"/>
            <a:ext cx="10515600" cy="2511835"/>
          </a:xfrm>
        </p:spPr>
        <p:txBody>
          <a:bodyPr anchor="b"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756285"/>
            <a:ext cx="10514012" cy="114064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D956810-6975-4897-BE2F-3CE04671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66904-7169-46E4-B599-91BDDD767DC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DEB3D8B-B692-45C6-AB7D-C8CB63D6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D71369-03A9-462E-8700-8267BE72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94329-C58A-4EB7-9440-962C4F81B37E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27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1"/>
            <a:ext cx="2927351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1"/>
            <a:ext cx="2946795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1"/>
            <a:ext cx="2932113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C453645-B77A-4191-B018-7D754FD2560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AA892-AE7F-4D3B-A7A7-53F6FACBCA3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A8AFEF-A9BF-4F00-BF1E-BF11BD6BB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198C885-9DCD-40AE-AD44-BC152605CD8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790CD-EEC5-4017-8EF3-65AD30C91CE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1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5"/>
            <a:ext cx="293440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3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A8EC2A5-99C8-478C-860B-FB2F0C1DEDC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52017-3410-4325-A88B-5DE13A6D490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E085540-7130-4DC6-A70D-A21CE7BC6F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019BCC7-8FB9-4A24-BDCA-AC4F304FB67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F6791-E8A9-4F05-8AA3-0739E8DC318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4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0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0D81A3-98B3-4D6C-89B2-1E25D439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8B792-412E-472A-A78F-CEE2EBA2572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5C3AE-04B0-496B-B037-6FD08EAE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F61BEB-4072-47C3-A20B-7719232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03B4C-8658-469A-BB0C-69B76D4A7AC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6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375CC-2704-4720-BF29-593E555D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1B27E-3C54-467D-9925-E37A7DE1E3E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7A39-7EE5-4DA7-9990-D564BD03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0C862-0571-455C-B0F2-DF1F48F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384A0-DCDA-49C2-912D-BF4C74E86B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717" y="1824990"/>
            <a:ext cx="10234083" cy="4352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D46C-F9CE-48E4-9419-E7704BF6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8787D-0A67-4C52-9BFC-89F00786FDB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FAAE1-751D-4009-9058-EA066CDA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75D09-85A8-4D09-B808-5D6CBB08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31120-B4AE-42AB-9B4B-8ADDAA11B3C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9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202" y="490806"/>
            <a:ext cx="8508031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9202" y="1536192"/>
            <a:ext cx="9980047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12192000" cy="6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1832270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5280" b="0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1010482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6"/>
            <a:ext cx="5025216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6"/>
            <a:ext cx="503396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45B073B-BAF6-4D63-BB8B-4531D769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1A7F3-5880-4CBE-AF39-9D7742E2CB0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3004B0A-7B8B-46A5-A80C-54CA34F6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87BE2E-1125-460B-BC23-7CFDFB62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9CDD-B4E8-4E93-AE56-DC13CEFC0A8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7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6"/>
            <a:ext cx="5025216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6"/>
            <a:ext cx="5035548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ADA9D81-3CB3-414C-8CEA-E09E521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8DCA9E-DD1D-4F85-875A-507BF3D8C6B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328CB8B-A1FA-46B4-805D-90FEE9AA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6EC95E9-D092-416A-91B5-9AA14982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36254-ED91-4B1B-9D57-59588136B9B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D457A7-EF07-4EE2-9E78-6E251600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5E778-D3C2-403E-A6B3-E8FBB0C727AE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54C4F2-310C-44E2-AD87-227FBA8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8FD36BB-6569-4991-93EA-34E996E1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AEB40-8053-4DC6-8DA3-A5C31491D4E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7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885" y="362495"/>
            <a:ext cx="11872231" cy="5543958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E157-3370-468B-B605-281182D1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45D956-635A-41A7-B8DE-2145A7BBCD6B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EBE0-EB87-41E1-B0E6-99F61F2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A43D-536B-4F4B-83AC-5B72A39F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D2FE4-34D3-4268-B08C-03730C9585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6"/>
            <a:ext cx="105156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7"/>
            <a:ext cx="10514012" cy="682472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CE3AD6-E495-45EE-8ED2-C674EEC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E1BC6-4B9B-44BC-8929-F84E88BD6DA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768AC4-2B0B-4527-BD5E-2EA2B84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B7E77C-158D-4E49-AACC-EC6ACA37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B1444-8B0D-4D1C-AD45-36A9A72CB0D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76D5932-C0F5-4E52-BCB8-7388CEF6CA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6C9C578-838E-47A6-94C1-9F43982729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19717" y="1824990"/>
            <a:ext cx="10234083" cy="4352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27A4-AE2B-4D13-9377-0BFEEB7B7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20118" y="6356986"/>
            <a:ext cx="15875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5415E3-39A2-4ABA-B372-9D548CC8458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4/26/2023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AD8A-C277-423E-9BB4-8A1D30D44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986"/>
            <a:ext cx="41148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435B-5CC8-4EE9-8256-5F34DDA7F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99184" y="6356986"/>
            <a:ext cx="954616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738673-5A64-4BE5-BB54-00BB9704DBF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81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 kern="1200">
          <a:solidFill>
            <a:srgbClr val="6F6F6F"/>
          </a:solidFill>
          <a:latin typeface="+mj-lt"/>
          <a:ea typeface="+mj-ea"/>
          <a:cs typeface="+mj-cs"/>
        </a:defRPr>
      </a:lvl1pPr>
      <a:lvl2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2pPr>
      <a:lvl3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3pPr>
      <a:lvl4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4pPr>
      <a:lvl5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5pPr>
      <a:lvl6pPr marL="54864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6pPr>
      <a:lvl7pPr marL="109728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7pPr>
      <a:lvl8pPr marL="164592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8pPr>
      <a:lvl9pPr marL="219456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9pPr>
    </p:titleStyle>
    <p:bodyStyle>
      <a:lvl1pPr marL="205740" indent="-205740" algn="l" defTabSz="822960" rtl="0" eaLnBrk="0" fontAlgn="base" hangingPunct="0">
        <a:lnSpc>
          <a:spcPct val="90000"/>
        </a:lnSpc>
        <a:spcBef>
          <a:spcPts val="900"/>
        </a:spcBef>
        <a:spcAft>
          <a:spcPct val="0"/>
        </a:spcAft>
        <a:buFont typeface="Arial" panose="020B0604020202020204" pitchFamily="34" charset="0"/>
        <a:buChar char="•"/>
        <a:defRPr sz="3840" kern="1200">
          <a:solidFill>
            <a:schemeClr val="bg1"/>
          </a:solidFill>
          <a:latin typeface="+mn-lt"/>
          <a:ea typeface="+mn-ea"/>
          <a:cs typeface="+mn-cs"/>
        </a:defRPr>
      </a:lvl1pPr>
      <a:lvl2pPr marL="61722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3360" kern="1200">
          <a:solidFill>
            <a:schemeClr val="bg1"/>
          </a:solidFill>
          <a:latin typeface="+mn-lt"/>
          <a:ea typeface="+mn-ea"/>
          <a:cs typeface="+mn-cs"/>
        </a:defRPr>
      </a:lvl2pPr>
      <a:lvl3pPr marL="102870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880" kern="1200">
          <a:solidFill>
            <a:schemeClr val="bg1"/>
          </a:solidFill>
          <a:latin typeface="+mn-lt"/>
          <a:ea typeface="+mn-ea"/>
          <a:cs typeface="+mn-cs"/>
        </a:defRPr>
      </a:lvl3pPr>
      <a:lvl4pPr marL="144018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185166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920" kern="1200">
          <a:solidFill>
            <a:schemeClr val="bg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youtube.com/watch?v=DUE2GqpZbpw" TargetMode="Externa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ox.com/ad/16772912/oxford-comma-lawsu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5FE9-8E49-475F-94A9-1A3BEF43F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344" y="1429436"/>
            <a:ext cx="9815455" cy="164149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Trebuchet MS" panose="020B0603020202020204" pitchFamily="34" charset="0"/>
              </a:rPr>
              <a:t>MGMT-6064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PROJECT LEADERSHIP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AND MANAGEMENT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62131-BE21-4F8E-8023-2D88FB724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787076"/>
            <a:ext cx="9144000" cy="1236828"/>
          </a:xfrm>
        </p:spPr>
        <p:txBody>
          <a:bodyPr>
            <a:noAutofit/>
          </a:bodyPr>
          <a:lstStyle/>
          <a:p>
            <a:r>
              <a:rPr lang="en-CA" sz="4000" dirty="0">
                <a:latin typeface="Trebuchet MS" panose="020B0603020202020204" pitchFamily="34" charset="0"/>
              </a:rPr>
              <a:t>Module 12: Project Communication Management (PMBOK)</a:t>
            </a:r>
          </a:p>
        </p:txBody>
      </p:sp>
    </p:spTree>
    <p:extLst>
      <p:ext uri="{BB962C8B-B14F-4D97-AF65-F5344CB8AC3E}">
        <p14:creationId xmlns:p14="http://schemas.microsoft.com/office/powerpoint/2010/main" val="178397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9D7E-4389-4E8A-9556-7911EACAF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510" y="429260"/>
            <a:ext cx="11182979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mgmt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(Tools &amp; Techniques)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4EAD9-0458-43C1-B94A-3AC71B2AC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906" y="1762125"/>
            <a:ext cx="10448194" cy="520802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Expert judgement: </a:t>
            </a:r>
            <a:r>
              <a:rPr lang="en-CA" sz="2600" dirty="0">
                <a:latin typeface="Trebuchet MS" panose="020B0603020202020204" pitchFamily="34" charset="0"/>
              </a:rPr>
              <a:t>people who have knowledge about politics and power in the organization, industry practices, stakeholders,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legal requirements for corporate communications</a:t>
            </a:r>
            <a:r>
              <a:rPr lang="en-CA" sz="2600" dirty="0">
                <a:latin typeface="Trebuchet MS" panose="020B0603020202020204" pitchFamily="34" charset="0"/>
              </a:rPr>
              <a:t>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Requirements Analysis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determine the information needs of each stakeholder (from stakeholder engagement plan), use organizational charts, information needs when communicating externally or internally, etc.</a:t>
            </a:r>
            <a:endParaRPr lang="en-CA" sz="2600" b="1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384F3A-1472-49B9-BA06-8A2D15763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496" y="5169877"/>
            <a:ext cx="2218598" cy="155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68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9D7E-4389-4E8A-9556-7911EACAF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457835"/>
            <a:ext cx="1128848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mgmt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(Tools &amp; Techniques)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4EAD9-0458-43C1-B94A-3AC71B2AC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906" y="1497573"/>
            <a:ext cx="10947889" cy="536042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Communications Technology: </a:t>
            </a:r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Tools, systems, equipment used for communication depend on…</a:t>
            </a:r>
          </a:p>
          <a:p>
            <a:pPr marL="1485900" lvl="2" indent="-457200"/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Urgency</a:t>
            </a:r>
          </a:p>
          <a:p>
            <a:pPr marL="1485900" lvl="2" indent="-457200"/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Availability/reliability of technology</a:t>
            </a:r>
          </a:p>
          <a:p>
            <a:pPr marL="1485900" lvl="2" indent="-457200"/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Ease of use</a:t>
            </a:r>
          </a:p>
          <a:p>
            <a:pPr marL="1485900" lvl="2" indent="-457200"/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Project environment (e.g., virtual or </a:t>
            </a:r>
            <a:r>
              <a:rPr lang="en-CA" dirty="0" err="1">
                <a:solidFill>
                  <a:srgbClr val="00ADEA"/>
                </a:solidFill>
                <a:latin typeface="Trebuchet MS" panose="020B0603020202020204" pitchFamily="34" charset="0"/>
              </a:rPr>
              <a:t>colocated</a:t>
            </a:r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, time zones, multiple languages)</a:t>
            </a:r>
          </a:p>
          <a:p>
            <a:pPr marL="1485900" lvl="2" indent="-457200"/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Sensitivity of information (confidentiality)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384F3A-1472-49B9-BA06-8A2D15763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496" y="5169877"/>
            <a:ext cx="2218598" cy="155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49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9D7E-4389-4E8A-9556-7911EACAF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19735"/>
            <a:ext cx="1128848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mgmt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(Tools &amp; Techniques)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4EAD9-0458-43C1-B94A-3AC71B2AC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115" y="1609725"/>
            <a:ext cx="10947889" cy="536042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Models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basic sender/receiver, </a:t>
            </a:r>
            <a:br>
              <a:rPr lang="en-CA" sz="2600" dirty="0">
                <a:latin typeface="Trebuchet MS" panose="020B0603020202020204" pitchFamily="34" charset="0"/>
              </a:rPr>
            </a:br>
            <a:r>
              <a:rPr lang="en-CA" sz="2600" dirty="0">
                <a:latin typeface="Trebuchet MS" panose="020B0603020202020204" pitchFamily="34" charset="0"/>
              </a:rPr>
              <a:t>interactive with feedback </a:t>
            </a:r>
            <a:r>
              <a:rPr lang="en-CA" sz="2000" i="1" dirty="0">
                <a:latin typeface="Trebuchet MS" panose="020B0603020202020204" pitchFamily="34" charset="0"/>
              </a:rPr>
              <a:t>(see previous Module)</a:t>
            </a:r>
            <a:endParaRPr lang="en-CA" sz="2600" i="1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BE4594-3684-4FC1-B9B7-59A7FACB1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15" y="2798381"/>
            <a:ext cx="10564585" cy="391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47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19D93-88BC-4831-AB69-83BBFCB01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844" y="571500"/>
            <a:ext cx="11350563" cy="60274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mgmt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(Tools &amp; Techniques)</a:t>
            </a:r>
            <a:endParaRPr lang="en-CA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73C10-5835-4D32-A7B4-E5FE02CA9D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837" y="1412367"/>
            <a:ext cx="11350563" cy="515035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Methods: 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Interactive vs. Push vs. Pull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Interpersonal vs Small Group vs Public vs Mass vs Social Networking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Choice of methods/artifacts (newsletters, press releases, telephone, presentations, team meetings, focus groups, social media, etc.)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Interpersonal and Team Skills: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Styles Assessments (to identify the preferred communication method/ format/ content)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Political awareness (within the organization)</a:t>
            </a:r>
          </a:p>
          <a:p>
            <a:pPr marL="1074420" lvl="1" indent="-457200"/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Cultural awareness (national cultures, organization cultures)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BEFC99-E485-46DA-9E5D-FCD7E7A4C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6548" y="5817947"/>
            <a:ext cx="1240634" cy="87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274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19D93-88BC-4831-AB69-83BBFCB01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357" y="450342"/>
            <a:ext cx="11391900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mgmt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(Tools &amp; Techniques)</a:t>
            </a:r>
            <a:endParaRPr lang="en-CA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73C10-5835-4D32-A7B4-E5FE02CA9D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4850" y="1536192"/>
            <a:ext cx="10804399" cy="435025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Data Representation: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stakeholder engagement assessment matrix </a:t>
            </a:r>
            <a:r>
              <a:rPr lang="en-CA" sz="2600" dirty="0">
                <a:latin typeface="Trebuchet MS" panose="020B0603020202020204" pitchFamily="34" charset="0"/>
              </a:rPr>
              <a:t>(gaps between current and desired stakeholder engagement levels)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Meetings: </a:t>
            </a:r>
            <a:r>
              <a:rPr lang="en-CA" dirty="0">
                <a:latin typeface="Trebuchet MS" panose="020B0603020202020204" pitchFamily="34" charset="0"/>
              </a:rPr>
              <a:t>virtual or face-to 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534011-223E-49D1-B2E6-22566965E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002" y="2928937"/>
            <a:ext cx="8787903" cy="1871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BDDFBB-BCE3-4F9D-B2A0-1BE89CBB7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4178" y="5490927"/>
            <a:ext cx="1641079" cy="115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819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547D0-3A2D-43BC-822D-B73C0FD131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42" y="1076565"/>
            <a:ext cx="11060722" cy="5686185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Communications Management Plan: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Information to be communicated to each stakeholder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Language, format, level of detail, rationale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Escalation process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Frequency and timeframe for distribution, </a:t>
            </a:r>
            <a:br>
              <a:rPr lang="en-CA" sz="2400" dirty="0">
                <a:latin typeface="Trebuchet MS" panose="020B0603020202020204" pitchFamily="34" charset="0"/>
              </a:rPr>
            </a:br>
            <a:r>
              <a:rPr lang="en-CA" sz="2400" dirty="0">
                <a:latin typeface="Trebuchet MS" panose="020B0603020202020204" pitchFamily="34" charset="0"/>
              </a:rPr>
              <a:t>acknowledgement, follow-up (e.g., with flow charts)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Person who will send communications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Person who will receive communications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Handling of confidential information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Resources (time, budget) for communications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Process for updating plan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Communications constraints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Meeting templates</a:t>
            </a:r>
          </a:p>
          <a:p>
            <a:pPr marL="1074420" lvl="1" indent="-457200"/>
            <a:r>
              <a:rPr lang="en-CA" sz="2400" dirty="0">
                <a:latin typeface="Trebuchet MS" panose="020B0603020202020204" pitchFamily="34" charset="0"/>
              </a:rPr>
              <a:t>How project or organizational website will be used</a:t>
            </a:r>
          </a:p>
          <a:p>
            <a:pPr marL="1074420" lvl="1" indent="-457200"/>
            <a:endParaRPr lang="en-CA" dirty="0">
              <a:latin typeface="Trebuchet MS" panose="020B06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A66B6C-8657-4A8F-8279-C987D17A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850" y="191599"/>
            <a:ext cx="10344150" cy="79851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management (outputs)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1DE1A-32ED-4221-951C-D324197F6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9249" y="5926003"/>
            <a:ext cx="1274146" cy="89480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BA156DC-A60C-4DF7-A276-7052C8DEB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2250" y="1222137"/>
            <a:ext cx="2150608" cy="33345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D2309-AFD8-4004-8839-4A6D398D97D4}"/>
              </a:ext>
            </a:extLst>
          </p:cNvPr>
          <p:cNvSpPr txBox="1"/>
          <p:nvPr/>
        </p:nvSpPr>
        <p:spPr>
          <a:xfrm>
            <a:off x="10291381" y="464315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(</a:t>
            </a:r>
            <a:r>
              <a:rPr lang="en-CA" dirty="0">
                <a:solidFill>
                  <a:schemeClr val="bg1"/>
                </a:solidFill>
                <a:hlinkClick r:id="rId5"/>
              </a:rPr>
              <a:t>video</a:t>
            </a:r>
            <a:r>
              <a:rPr lang="en-CA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10431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D864-2D80-424E-BD4E-7B8C95D1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78" y="494369"/>
            <a:ext cx="10927443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Examples of communication management plans</a:t>
            </a:r>
            <a:endParaRPr lang="en-CA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9F5EE4-6D18-4F29-A016-0C5138AEA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8728" y="5242415"/>
            <a:ext cx="1754130" cy="12318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FDEFB7-8472-4571-918E-B8F6C11F1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85" y="1277505"/>
            <a:ext cx="8153400" cy="1419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0D195E-AC67-47EA-845E-AE4C40A5D7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745"/>
          <a:stretch/>
        </p:blipFill>
        <p:spPr>
          <a:xfrm>
            <a:off x="5241365" y="1995937"/>
            <a:ext cx="6762750" cy="2185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F3C3DC-C161-4B13-8642-6E7A836E02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6118"/>
          <a:stretch/>
        </p:blipFill>
        <p:spPr>
          <a:xfrm>
            <a:off x="187885" y="3149110"/>
            <a:ext cx="8020316" cy="34863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EE9266-086E-4F6A-83E7-39695A7A04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8172" y="3758670"/>
            <a:ext cx="7504686" cy="287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14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D864-2D80-424E-BD4E-7B8C95D1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677" y="452706"/>
            <a:ext cx="103960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management (outputs)</a:t>
            </a:r>
            <a:endParaRPr lang="en-CA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4E37D-4174-480D-A409-CBEC2DB33C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9628" y="1644102"/>
            <a:ext cx="9195948" cy="356979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Management Plan Updates: </a:t>
            </a:r>
            <a:r>
              <a:rPr lang="en-CA" sz="2600" dirty="0">
                <a:latin typeface="Trebuchet MS" panose="020B0603020202020204" pitchFamily="34" charset="0"/>
              </a:rPr>
              <a:t>e.g., changes to stakeholder engagement plan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Document Updates: </a:t>
            </a:r>
            <a:r>
              <a:rPr lang="en-CA" sz="2600" dirty="0">
                <a:latin typeface="Trebuchet MS" panose="020B0603020202020204" pitchFamily="34" charset="0"/>
              </a:rPr>
              <a:t>e.g., change to stakeholder register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9F5EE4-6D18-4F29-A016-0C5138AEA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8728" y="5242415"/>
            <a:ext cx="1754130" cy="123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6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A4699-D989-4B13-8B5E-7DD1511A4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085" y="733277"/>
            <a:ext cx="655494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PMBOK 10.2 – Manage communications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58261-0FC9-422C-95F5-316747BF29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874" y="1734336"/>
            <a:ext cx="7745375" cy="379572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Ensuring timely and appropriate collection, creation, distribution, storage, retrieval, management, responses,  monitoring, disposition of project communications – it is the process of undertaking communication with stakeholders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Undertaken throughout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This process is part of the Executing process group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F39A1B-134D-4D45-B545-EB355D86ED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04" t="15409" r="33216"/>
          <a:stretch/>
        </p:blipFill>
        <p:spPr>
          <a:xfrm>
            <a:off x="8143875" y="74695"/>
            <a:ext cx="3783251" cy="655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54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3B6A-4F88-477A-B383-12668E55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453" y="332544"/>
            <a:ext cx="7698479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Manage communications - Inputs</a:t>
            </a:r>
            <a:endParaRPr lang="en-CA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E25F7-CAF5-4919-9711-4C8F930336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8806" y="1240356"/>
            <a:ext cx="11134069" cy="47289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management plan: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communications management plan</a:t>
            </a:r>
            <a:r>
              <a:rPr lang="en-CA" sz="2600" dirty="0">
                <a:latin typeface="Trebuchet MS" panose="020B0603020202020204" pitchFamily="34" charset="0"/>
              </a:rPr>
              <a:t>, stakeholder engagement plan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documents: </a:t>
            </a:r>
            <a:r>
              <a:rPr lang="en-CA" sz="2600" dirty="0">
                <a:latin typeface="Trebuchet MS" panose="020B0603020202020204" pitchFamily="34" charset="0"/>
              </a:rPr>
              <a:t>e.g., issue log,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stakeholder register</a:t>
            </a:r>
            <a:r>
              <a:rPr lang="en-CA" sz="2600" dirty="0">
                <a:latin typeface="Trebuchet MS" panose="020B0603020202020204" pitchFamily="34" charset="0"/>
              </a:rPr>
              <a:t>, risk report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Work Performance Reports</a:t>
            </a:r>
            <a:r>
              <a:rPr lang="en-CA" sz="2600" dirty="0">
                <a:latin typeface="Trebuchet MS" panose="020B0603020202020204" pitchFamily="34" charset="0"/>
              </a:rPr>
              <a:t>: e.g., project status dashboards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Enterprise environmental factors</a:t>
            </a:r>
            <a:r>
              <a:rPr lang="en-CA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stakeholder risk thresholds, organizational culture, geographic distribution of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Organizational process assets: </a:t>
            </a:r>
            <a:r>
              <a:rPr lang="en-CA" sz="2600" dirty="0">
                <a:latin typeface="Trebuchet MS" panose="020B0603020202020204" pitchFamily="34" charset="0"/>
              </a:rPr>
              <a:t>e.g., lessons learned from past projects, corporate procedures for data security and social media use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F2D2F-356C-4B45-B5D3-7B3229B55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107" y="5517506"/>
            <a:ext cx="1301262" cy="112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78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2075" y="632701"/>
            <a:ext cx="610472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1512277" y="1652953"/>
            <a:ext cx="9021611" cy="2514601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PMBOK processes: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Plan Communications Management (10.1)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Manage Communications (10.2)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Monitor Communications (10.3)</a:t>
            </a:r>
          </a:p>
        </p:txBody>
      </p:sp>
    </p:spTree>
    <p:extLst>
      <p:ext uri="{BB962C8B-B14F-4D97-AF65-F5344CB8AC3E}">
        <p14:creationId xmlns:p14="http://schemas.microsoft.com/office/powerpoint/2010/main" val="810250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B708C-8C60-4508-9F80-01AB9B89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72762"/>
            <a:ext cx="10458450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Manage communications – Tools &amp;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26716-EBC5-4DC1-9005-FF5D3D38A5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941" y="1270621"/>
            <a:ext cx="10698117" cy="470634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Technology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400" dirty="0">
                <a:latin typeface="Trebuchet MS" panose="020B0603020202020204" pitchFamily="34" charset="0"/>
              </a:rPr>
              <a:t>see previous process</a:t>
            </a:r>
            <a:endParaRPr lang="en-CA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Methods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see previous process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Skills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feedback skills, presentation skills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Management Information System (PMIS):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 </a:t>
            </a:r>
            <a:r>
              <a:rPr lang="en-CA" sz="2600" dirty="0">
                <a:latin typeface="Trebuchet MS" panose="020B0603020202020204" pitchFamily="34" charset="0"/>
              </a:rPr>
              <a:t>e.g., to generate project reports, electronic communications management, social media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Reporting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preparation of project status reports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Interpersonal and Team Skills: </a:t>
            </a:r>
            <a:r>
              <a:rPr lang="en-CA" sz="2600" dirty="0">
                <a:latin typeface="Trebuchet MS" panose="020B0603020202020204" pitchFamily="34" charset="0"/>
              </a:rPr>
              <a:t>e.g., active listening, meeting management, networking, political awareness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Meetings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4FA9F3-B708-4EB1-A20B-F71644EB1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6550" y="5575800"/>
            <a:ext cx="1256644" cy="108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6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A4E39-54F8-4EBD-B726-CB2266241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6422" y="350128"/>
            <a:ext cx="9376669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Manage communications - 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509DB-D17F-4DCB-A7DA-DBECD79A5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3384" y="1483436"/>
            <a:ext cx="10849707" cy="482943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Communications: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artifacts such as status reports, email messages,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Management Plan Updates: </a:t>
            </a:r>
            <a:r>
              <a:rPr lang="en-CA" sz="2600" dirty="0">
                <a:latin typeface="Trebuchet MS" panose="020B0603020202020204" pitchFamily="34" charset="0"/>
              </a:rPr>
              <a:t>e.g., changes to communications management plan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Documents Updates: </a:t>
            </a:r>
            <a:r>
              <a:rPr lang="en-CA" sz="2600" dirty="0">
                <a:latin typeface="Trebuchet MS" panose="020B0603020202020204" pitchFamily="34" charset="0"/>
              </a:rPr>
              <a:t>e.g., changes to stakeholder register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Organizational Process Assets Updates: </a:t>
            </a:r>
            <a:r>
              <a:rPr lang="en-CA" sz="2600" dirty="0">
                <a:latin typeface="Trebuchet MS" panose="020B0603020202020204" pitchFamily="34" charset="0"/>
              </a:rPr>
              <a:t>e.g., project records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23F7E0-6153-466B-8F12-5BC554614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5926" y="5374564"/>
            <a:ext cx="1475192" cy="127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7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8CDFB-73DA-48ED-B796-327C971AD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438" y="776556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PMBOK 10.3 – monitor communications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E8B2D-D144-4E1D-BE20-31446D2F3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875" y="1776065"/>
            <a:ext cx="7911515" cy="4131208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Ensuring that project and stakeholder information needs are met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Ensuring that information is flowing optimally and has the desired effect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If communications aren’t effective, this might trigger changes to the plan/manage communication processes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This process is part of the Controlling process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892E53-D9D6-468E-902A-8C63199F67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769" t="14103" b="6554"/>
          <a:stretch/>
        </p:blipFill>
        <p:spPr>
          <a:xfrm>
            <a:off x="8308391" y="0"/>
            <a:ext cx="3861392" cy="684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04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10D6-8E36-4F7A-BD4E-FCB0438AC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9833" y="323875"/>
            <a:ext cx="8508031" cy="797859"/>
          </a:xfrm>
        </p:spPr>
        <p:txBody>
          <a:bodyPr/>
          <a:lstStyle/>
          <a:p>
            <a:r>
              <a:rPr lang="en-CA" sz="4000" dirty="0">
                <a:solidFill>
                  <a:srgbClr val="C00000"/>
                </a:solidFill>
                <a:latin typeface="Trebuchet MS" panose="020B0603020202020204" pitchFamily="34" charset="0"/>
              </a:rPr>
              <a:t>Monitor communications - Inputs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38724-5693-40F5-BE04-13EB500FC3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8768" y="1455596"/>
            <a:ext cx="11034464" cy="507852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management plan: </a:t>
            </a:r>
            <a:r>
              <a:rPr lang="en-CA" sz="2600" dirty="0">
                <a:latin typeface="Trebuchet MS" panose="020B0603020202020204" pitchFamily="34" charset="0"/>
              </a:rPr>
              <a:t>e.g., stakeholder engagement plan,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communication management plan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Project documents: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issue log, project communications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Work performance data: </a:t>
            </a:r>
            <a:r>
              <a:rPr lang="en-CA" dirty="0">
                <a:solidFill>
                  <a:srgbClr val="00ADEA"/>
                </a:solidFill>
                <a:latin typeface="Trebuchet MS" panose="020B0603020202020204" pitchFamily="34" charset="0"/>
              </a:rPr>
              <a:t>about the types/quantities of communications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that have been distributed/communicated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Enterprise environmental factors: </a:t>
            </a:r>
            <a:r>
              <a:rPr lang="en-CA" sz="2600" dirty="0">
                <a:latin typeface="Trebuchet MS" panose="020B0603020202020204" pitchFamily="34" charset="0"/>
              </a:rPr>
              <a:t>e.g., organizational culture, established communication systems, geographic location of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Organizational process assets:</a:t>
            </a:r>
            <a:r>
              <a:rPr lang="en-CA" sz="2600" b="1" dirty="0">
                <a:latin typeface="Trebuchet MS" panose="020B0603020202020204" pitchFamily="34" charset="0"/>
              </a:rPr>
              <a:t> </a:t>
            </a:r>
            <a:r>
              <a:rPr lang="en-CA" sz="2600" dirty="0">
                <a:latin typeface="Trebuchet MS" panose="020B0603020202020204" pitchFamily="34" charset="0"/>
              </a:rPr>
              <a:t>e.g., corporate policies on social media use or data security, lessons learned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D7A848-2864-49F6-87D6-985B2BB4A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0194" y="5283876"/>
            <a:ext cx="2101227" cy="14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519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E8C97-0F7E-4DCA-AAF1-111E8B5F7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684" y="699674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Monitor communications – tools &amp;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D8674-1AC9-45A9-A001-7AA743C7AB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6275" y="1647824"/>
            <a:ext cx="10999909" cy="440128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Expert judgement: </a:t>
            </a:r>
            <a:r>
              <a:rPr lang="en-CA" sz="2600" dirty="0">
                <a:latin typeface="Trebuchet MS" panose="020B0603020202020204" pitchFamily="34" charset="0"/>
              </a:rPr>
              <a:t>people who have knowledge of public relations, communications systems,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Management Information System: </a:t>
            </a:r>
            <a:r>
              <a:rPr lang="en-CA" sz="2600" dirty="0">
                <a:latin typeface="Trebuchet MS" panose="020B0603020202020204" pitchFamily="34" charset="0"/>
              </a:rPr>
              <a:t>system for capturing, storing, distributing information to stakeholders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Data Representation: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stakeholder engagement assessment matrix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Interpersonal and Team Skills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observation/conversation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latin typeface="Trebuchet MS" panose="020B0603020202020204" pitchFamily="34" charset="0"/>
              </a:rPr>
              <a:t>Meetings: </a:t>
            </a:r>
            <a:r>
              <a:rPr lang="en-CA" sz="2600" dirty="0">
                <a:latin typeface="Trebuchet MS" panose="020B0603020202020204" pitchFamily="34" charset="0"/>
              </a:rPr>
              <a:t>e.g., decision-making meetings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780384-D72C-4091-951F-0FAB07524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7994" y="5497654"/>
            <a:ext cx="1857727" cy="126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94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17FE3-4C86-4F2C-9A82-E85E33838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532" y="419440"/>
            <a:ext cx="805017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Monitor communications- 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69EB0-07C7-4AE3-9ED9-4E8E12361C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1986" y="1536192"/>
            <a:ext cx="10577264" cy="44601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Work Performance Information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how planned project communication differs from actual project communications, feedback artifacts,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Change Requests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new communication procedures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Management Plan Updates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changes to communications management plan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00ADEA"/>
                </a:solidFill>
                <a:latin typeface="Trebuchet MS" panose="020B0603020202020204" pitchFamily="34" charset="0"/>
              </a:rPr>
              <a:t>Project Document Updates</a:t>
            </a:r>
            <a:r>
              <a:rPr lang="en-CA" b="1" dirty="0">
                <a:latin typeface="Trebuchet MS" panose="020B0603020202020204" pitchFamily="34" charset="0"/>
              </a:rPr>
              <a:t>: </a:t>
            </a:r>
            <a:r>
              <a:rPr lang="en-CA" sz="2600" dirty="0">
                <a:latin typeface="Trebuchet MS" panose="020B0603020202020204" pitchFamily="34" charset="0"/>
              </a:rPr>
              <a:t>e.g., issue log updates, stakeholder register updates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B455F6-DC77-4197-9A30-188531BEE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7344" y="5278531"/>
            <a:ext cx="2101227" cy="14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00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56830-6830-4180-A933-BDA611387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09" y="1286315"/>
            <a:ext cx="5221827" cy="1572064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Project communications management Knowledge area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7DAB0-E2BF-4073-9072-13AC70BBBD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5846" y="3602736"/>
            <a:ext cx="4438768" cy="3079417"/>
          </a:xfrm>
          <a:solidFill>
            <a:schemeClr val="tx1"/>
          </a:solidFill>
        </p:spPr>
        <p:txBody>
          <a:bodyPr/>
          <a:lstStyle/>
          <a:p>
            <a:pPr marL="457200" lvl="1" indent="-457200"/>
            <a:r>
              <a:rPr lang="en-CA" dirty="0">
                <a:latin typeface="Trebuchet MS" panose="020B0603020202020204" pitchFamily="34" charset="0"/>
              </a:rPr>
              <a:t>Plan Communications Management (10.1)</a:t>
            </a:r>
          </a:p>
          <a:p>
            <a:pPr marL="438150" lvl="1" indent="-438150"/>
            <a:r>
              <a:rPr lang="en-CA" dirty="0">
                <a:latin typeface="Trebuchet MS" panose="020B0603020202020204" pitchFamily="34" charset="0"/>
              </a:rPr>
              <a:t>Manage Communications (10.2)</a:t>
            </a:r>
          </a:p>
          <a:p>
            <a:pPr marL="438150" lvl="1" indent="-438150"/>
            <a:r>
              <a:rPr lang="en-CA" dirty="0">
                <a:latin typeface="Trebuchet MS" panose="020B0603020202020204" pitchFamily="34" charset="0"/>
              </a:rPr>
              <a:t>Monitor Communications (10.3)</a:t>
            </a:r>
            <a:endParaRPr lang="en-CA" sz="1800" i="1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BCC90-648D-4B75-9481-C82AFAF61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614" y="785593"/>
            <a:ext cx="7401540" cy="528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2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0DD41-D848-44FA-A052-3FB6380448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5299" y="1520482"/>
            <a:ext cx="11201401" cy="4114355"/>
          </a:xfrm>
          <a:solidFill>
            <a:schemeClr val="tx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Different stakeholders will have different interests,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cultural backgrounds, knowledge, perspectives –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you cannot use the same communication strategy for everyone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Connected with stakeholder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Three PMBOK processes overlap and interact throughout the project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Develop a communication strategy (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plan</a:t>
            </a:r>
            <a:r>
              <a:rPr lang="en-CA" dirty="0">
                <a:latin typeface="Trebuchet MS" panose="020B0603020202020204" pitchFamily="34" charset="0"/>
              </a:rPr>
              <a:t>)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Implement the communication strategy (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manage</a:t>
            </a:r>
            <a:r>
              <a:rPr lang="en-CA" dirty="0">
                <a:latin typeface="Trebuchet MS" panose="020B0603020202020204" pitchFamily="34" charset="0"/>
              </a:rPr>
              <a:t>) to ensure information needs are met for each stakeholder (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monitor</a:t>
            </a:r>
            <a:r>
              <a:rPr lang="en-CA" dirty="0">
                <a:latin typeface="Trebuchet MS" panose="020B0603020202020204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E946C1B-D77D-47CA-A504-34D1FF9B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450" y="234887"/>
            <a:ext cx="9886950" cy="79851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Project communications management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2290AF-F637-4E5B-8EC8-B3EA36A75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306" y="1121324"/>
            <a:ext cx="2338754" cy="114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7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0DD41-D848-44FA-A052-3FB6380448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9290" y="1726501"/>
            <a:ext cx="9886950" cy="3197924"/>
          </a:xfrm>
          <a:solidFill>
            <a:schemeClr val="tx1"/>
          </a:solidFill>
        </p:spPr>
        <p:txBody>
          <a:bodyPr/>
          <a:lstStyle/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Internal vs. external stakeholders</a:t>
            </a:r>
          </a:p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Formal vs. informal communication</a:t>
            </a:r>
          </a:p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Hierarchical (upward, downward, horizontal) vs. non-hierarchical</a:t>
            </a:r>
          </a:p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Official vs. unofficial</a:t>
            </a:r>
          </a:p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Written vs. oral</a:t>
            </a:r>
          </a:p>
          <a:p>
            <a:pPr marL="633413" lvl="1" indent="-457200"/>
            <a:r>
              <a:rPr lang="en-CA" dirty="0">
                <a:latin typeface="Trebuchet MS" panose="020B0603020202020204" pitchFamily="34" charset="0"/>
              </a:rPr>
              <a:t>Verbal vs. non-verbal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E946C1B-D77D-47CA-A504-34D1FF9B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8825" y="501587"/>
            <a:ext cx="9886950" cy="79851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Dimensions of communication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796270-CD21-4458-9795-09FA3CE92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7769" y="4354511"/>
            <a:ext cx="2508006" cy="232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6A6BD-D316-448E-A271-2EF62A602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1202" y="357456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Five ‘c’s of written communication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34DCB-FA72-4C16-B621-ABCD7F71E5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9568" y="1512635"/>
            <a:ext cx="11148646" cy="3560416"/>
          </a:xfrm>
          <a:solidFill>
            <a:schemeClr val="tx1"/>
          </a:solidFill>
        </p:spPr>
        <p:txBody>
          <a:bodyPr/>
          <a:lstStyle/>
          <a:p>
            <a:r>
              <a:rPr lang="en-CA" dirty="0">
                <a:latin typeface="Trebuchet MS" panose="020B0603020202020204" pitchFamily="34" charset="0"/>
              </a:rPr>
              <a:t>To help reduce misunderstandings….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</a:t>
            </a:r>
            <a:r>
              <a:rPr lang="en-CA" dirty="0">
                <a:latin typeface="Trebuchet MS" panose="020B0603020202020204" pitchFamily="34" charset="0"/>
              </a:rPr>
              <a:t>orrect grammar/ spelling (it’s </a:t>
            </a:r>
            <a:r>
              <a:rPr lang="en-CA" dirty="0">
                <a:latin typeface="Trebuchet MS" panose="020B0603020202020204" pitchFamily="34" charset="0"/>
                <a:hlinkClick r:id="rId3"/>
              </a:rPr>
              <a:t>important</a:t>
            </a:r>
            <a:r>
              <a:rPr lang="en-CA" dirty="0">
                <a:latin typeface="Trebuchet MS" panose="020B0603020202020204" pitchFamily="34" charset="0"/>
              </a:rPr>
              <a:t>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</a:t>
            </a:r>
            <a:r>
              <a:rPr lang="en-CA" dirty="0">
                <a:latin typeface="Trebuchet MS" panose="020B0603020202020204" pitchFamily="34" charset="0"/>
              </a:rPr>
              <a:t>oncise expression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</a:t>
            </a:r>
            <a:r>
              <a:rPr lang="en-CA" dirty="0">
                <a:latin typeface="Trebuchet MS" panose="020B0603020202020204" pitchFamily="34" charset="0"/>
              </a:rPr>
              <a:t>lear purpose and expression directed to the needs of the reader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</a:t>
            </a:r>
            <a:r>
              <a:rPr lang="en-CA" dirty="0">
                <a:latin typeface="Trebuchet MS" panose="020B0603020202020204" pitchFamily="34" charset="0"/>
              </a:rPr>
              <a:t>oherent logical flow of ideas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C</a:t>
            </a:r>
            <a:r>
              <a:rPr lang="en-CA" dirty="0">
                <a:latin typeface="Trebuchet MS" panose="020B0603020202020204" pitchFamily="34" charset="0"/>
              </a:rPr>
              <a:t>ontrolling flow of words and ideas (consider graphics or summaries)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31E7FF-B981-4781-B8B8-820E9F3F9E48}"/>
              </a:ext>
            </a:extLst>
          </p:cNvPr>
          <p:cNvSpPr/>
          <p:nvPr/>
        </p:nvSpPr>
        <p:spPr>
          <a:xfrm>
            <a:off x="4800600" y="5113654"/>
            <a:ext cx="617447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 - C - C - C - 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DCDD8-A943-42F0-9821-B3D58A5A2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6220" y="4839433"/>
            <a:ext cx="1121994" cy="191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243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AE15-68CC-4515-B61B-F3F24B510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400" y="654529"/>
            <a:ext cx="6649496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PMBOK 10.1 – plan communications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50E8-5AC9-4FD6-8F8E-B24C8EEF5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848" y="1583957"/>
            <a:ext cx="8410047" cy="42430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Developing an approach for project communications, given the needs of each stakeholder group, the needs of the project, and the available organizational assets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How will we get relevant information to stakeholders in a timely manner?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Plan is developed early and modified as needed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This process is part of the Planning process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AE4431-7E78-4CC2-84CD-A1BACC6009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2" t="15614" r="65278"/>
          <a:stretch/>
        </p:blipFill>
        <p:spPr>
          <a:xfrm>
            <a:off x="8743950" y="0"/>
            <a:ext cx="3411977" cy="659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AE15-68CC-4515-B61B-F3F24B510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295" y="336693"/>
            <a:ext cx="9911129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Plan communications management (inputs)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50E8-5AC9-4FD6-8F8E-B24C8EEF5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641" y="1417393"/>
            <a:ext cx="10990384" cy="5310554"/>
          </a:xfrm>
          <a:solidFill>
            <a:schemeClr val="tx1"/>
          </a:solidFill>
        </p:spPr>
        <p:txBody>
          <a:bodyPr/>
          <a:lstStyle/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Project Charter: </a:t>
            </a:r>
            <a:r>
              <a:rPr lang="en-CA" sz="2600" dirty="0">
                <a:latin typeface="Trebuchet MS" panose="020B0603020202020204" pitchFamily="34" charset="0"/>
              </a:rPr>
              <a:t>identifies key stakeholders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Project Management Plan: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stakeholder engagement plan </a:t>
            </a:r>
            <a:r>
              <a:rPr lang="en-CA" sz="2600" dirty="0">
                <a:latin typeface="Trebuchet MS" panose="020B0603020202020204" pitchFamily="34" charset="0"/>
              </a:rPr>
              <a:t>(strategies for engaging specific stakeholders)</a:t>
            </a:r>
          </a:p>
          <a:p>
            <a:pPr marL="1074420" lvl="1" indent="-457200"/>
            <a:r>
              <a:rPr lang="en-CA" sz="2600" b="1" dirty="0">
                <a:latin typeface="Trebuchet MS" panose="020B0603020202020204" pitchFamily="34" charset="0"/>
              </a:rPr>
              <a:t>Project Documents: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stakeholder register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Enterprise Environmental Factors: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organizational culture, stakeholder risk thresholds, geographic location of stakeholders, cultural communication patterns</a:t>
            </a:r>
          </a:p>
          <a:p>
            <a:pPr marL="1074420" lvl="1" indent="-457200"/>
            <a:r>
              <a:rPr lang="en-CA" b="1" dirty="0">
                <a:latin typeface="Trebuchet MS" panose="020B0603020202020204" pitchFamily="34" charset="0"/>
              </a:rPr>
              <a:t>Organizational Process Assets: </a:t>
            </a:r>
            <a:r>
              <a:rPr lang="en-CA" sz="2600" dirty="0">
                <a:latin typeface="Trebuchet MS" panose="020B0603020202020204" pitchFamily="34" charset="0"/>
              </a:rPr>
              <a:t>e.g., </a:t>
            </a:r>
            <a:r>
              <a:rPr lang="en-CA" sz="2600" dirty="0">
                <a:solidFill>
                  <a:srgbClr val="00ADEA"/>
                </a:solidFill>
                <a:latin typeface="Trebuchet MS" panose="020B0603020202020204" pitchFamily="34" charset="0"/>
              </a:rPr>
              <a:t>organizational policies about social media or data security</a:t>
            </a:r>
            <a:r>
              <a:rPr lang="en-CA" sz="2600" dirty="0">
                <a:latin typeface="Trebuchet MS" panose="020B0603020202020204" pitchFamily="34" charset="0"/>
              </a:rPr>
              <a:t>, lessons learned from past projects</a:t>
            </a:r>
          </a:p>
          <a:p>
            <a:pPr lvl="1" indent="0">
              <a:buNone/>
            </a:pPr>
            <a:endParaRPr lang="en-CA" sz="1800" i="1" dirty="0">
              <a:latin typeface="Trebuchet MS" panose="020B0603020202020204" pitchFamily="34" charset="0"/>
            </a:endParaRPr>
          </a:p>
          <a:p>
            <a:pPr lvl="1" indent="0">
              <a:buNone/>
            </a:pPr>
            <a:r>
              <a:rPr lang="en-CA" sz="1800" i="1" dirty="0">
                <a:latin typeface="Trebuchet MS" panose="020B0603020202020204" pitchFamily="34" charset="0"/>
              </a:rPr>
              <a:t>(Note: Blue text in this slideshow – when studying</a:t>
            </a:r>
            <a:br>
              <a:rPr lang="en-CA" sz="1800" i="1" dirty="0">
                <a:latin typeface="Trebuchet MS" panose="020B0603020202020204" pitchFamily="34" charset="0"/>
              </a:rPr>
            </a:br>
            <a:r>
              <a:rPr lang="en-CA" sz="1800" i="1" dirty="0">
                <a:latin typeface="Trebuchet MS" panose="020B0603020202020204" pitchFamily="34" charset="0"/>
              </a:rPr>
              <a:t>Inputs/Tools &amp; Techniques/Outputs for our final exam, </a:t>
            </a:r>
            <a:br>
              <a:rPr lang="en-CA" sz="1800" i="1" dirty="0">
                <a:latin typeface="Trebuchet MS" panose="020B0603020202020204" pitchFamily="34" charset="0"/>
              </a:rPr>
            </a:br>
            <a:r>
              <a:rPr lang="en-CA" sz="1800" i="1" dirty="0">
                <a:latin typeface="Trebuchet MS" panose="020B0603020202020204" pitchFamily="34" charset="0"/>
              </a:rPr>
              <a:t>focus on the blue text on the ITTO slides)</a:t>
            </a:r>
          </a:p>
          <a:p>
            <a:pPr marL="1074420" lvl="1" indent="-457200"/>
            <a:endParaRPr lang="en-CA" sz="2600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DCC08-4692-4C98-9592-8E0DA13E7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496" y="5169877"/>
            <a:ext cx="2218598" cy="155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37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275" y="145815"/>
            <a:ext cx="10152725" cy="797859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Example of stakeholder engagement plan (outline)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306" y="943675"/>
            <a:ext cx="10910253" cy="578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12258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2014ppt_16x10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ppt_16x10.potx" id="{A35F1B66-D064-4252-83D2-E2C2EF4FFAA9}" vid="{2009612D-D17B-4F67-9BB4-47206A92A8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2233</TotalTime>
  <Words>1921</Words>
  <Application>Microsoft Office PowerPoint</Application>
  <PresentationFormat>Widescreen</PresentationFormat>
  <Paragraphs>195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Trebuchet MS</vt:lpstr>
      <vt:lpstr>fanshawe2014ppt_16x10</vt:lpstr>
      <vt:lpstr>MGMT-6064 PROJECT LEADERSHIP  AND MANAGEMENT </vt:lpstr>
      <vt:lpstr>Objectives</vt:lpstr>
      <vt:lpstr>Project communications management Knowledge area</vt:lpstr>
      <vt:lpstr>Project communications management</vt:lpstr>
      <vt:lpstr>Dimensions of communication</vt:lpstr>
      <vt:lpstr>Five ‘c’s of written communication</vt:lpstr>
      <vt:lpstr>PMBOK 10.1 – plan communications management</vt:lpstr>
      <vt:lpstr>Plan communications management (inputs)</vt:lpstr>
      <vt:lpstr>Example of stakeholder engagement plan (outline)</vt:lpstr>
      <vt:lpstr>Plan Communications mgmt (Tools &amp; Techniques)</vt:lpstr>
      <vt:lpstr>Plan Communications mgmt (Tools &amp; Techniques)</vt:lpstr>
      <vt:lpstr>Plan Communications mgmt (Tools &amp; Techniques)</vt:lpstr>
      <vt:lpstr>Plan Communications mgmt (Tools &amp; Techniques)</vt:lpstr>
      <vt:lpstr>Plan Communications mgmt (Tools &amp; Techniques)</vt:lpstr>
      <vt:lpstr>Plan communications management (outputs)</vt:lpstr>
      <vt:lpstr>Examples of communication management plans</vt:lpstr>
      <vt:lpstr>Plan communications management (outputs)</vt:lpstr>
      <vt:lpstr>PMBOK 10.2 – Manage communications</vt:lpstr>
      <vt:lpstr>Manage communications - Inputs</vt:lpstr>
      <vt:lpstr>Manage communications – Tools &amp; techniques</vt:lpstr>
      <vt:lpstr>Manage communications - outputs</vt:lpstr>
      <vt:lpstr>PMBOK 10.3 – monitor communications</vt:lpstr>
      <vt:lpstr>Monitor communications - Inputs</vt:lpstr>
      <vt:lpstr>Monitor communications – tools &amp; techniques</vt:lpstr>
      <vt:lpstr>Monitor communications- Outputs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Newton</dc:creator>
  <cp:lastModifiedBy>Christine Newton</cp:lastModifiedBy>
  <cp:revision>243</cp:revision>
  <dcterms:created xsi:type="dcterms:W3CDTF">2018-09-06T22:09:34Z</dcterms:created>
  <dcterms:modified xsi:type="dcterms:W3CDTF">2023-04-27T03:48:05Z</dcterms:modified>
</cp:coreProperties>
</file>

<file path=docProps/thumbnail.jpeg>
</file>